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2-1.png>
</file>

<file path=ppt/media/image-2-2.png>
</file>

<file path=ppt/media/image-3-1.png>
</file>

<file path=ppt/media/image-4-1.png>
</file>

<file path=ppt/media/image-4-2.png>
</file>

<file path=ppt/media/image-5-1.png>
</file>

<file path=ppt/media/image-5-2.png>
</file>

<file path=ppt/media/image-5-3.png>
</file>

<file path=ppt/media/image-5-4.png>
</file>

<file path=ppt/media/image-5-5.png>
</file>

<file path=ppt/media/image-6-1.png>
</file>

<file path=ppt/media/image-7-1.png>
</file>

<file path=ppt/media/image-7-2.png>
</file>

<file path=ppt/media/image-7-3.png>
</file>

<file path=ppt/media/image-7-4.png>
</file>

<file path=ppt/media/image-8-1.png>
</file>

<file path=ppt/media/image-8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1297424"/>
            <a:ext cx="7477601" cy="28746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7545"/>
              </a:lnSpc>
              <a:buNone/>
            </a:pPr>
            <a:r>
              <a:rPr lang="en-US" sz="6036" b="1" spc="-181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Exploring the SQL and NoSQL Landscape</a:t>
            </a:r>
            <a:endParaRPr lang="en-US" sz="6036" dirty="0"/>
          </a:p>
        </p:txBody>
      </p:sp>
      <p:sp>
        <p:nvSpPr>
          <p:cNvPr id="6" name="Text 3"/>
          <p:cNvSpPr/>
          <p:nvPr/>
        </p:nvSpPr>
        <p:spPr>
          <a:xfrm>
            <a:off x="6319599" y="4505325"/>
            <a:ext cx="747760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 the world of data management, SQL and NoSQL databases have both carved out their unique niches. This presentation will provide an in-depth comparison of the key features, capabilities, and considerations of these two paradigms, using the popular MongoDB (NoSQL) and SQL Server (SQL) databases as examples.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319599" y="6532245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7219" y="6539865"/>
            <a:ext cx="340162" cy="34016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6786086" y="6537722"/>
            <a:ext cx="2600087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62"/>
              </a:lnSpc>
              <a:buNone/>
            </a:pPr>
            <a:r>
              <a:rPr lang="en-US" sz="2187" b="1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by Kacem Mabrouki</a:t>
            </a:r>
            <a:endParaRPr lang="en-US" sz="2187" dirty="0"/>
          </a:p>
        </p:txBody>
      </p:sp>
      <p:pic>
        <p:nvPicPr>
          <p:cNvPr id="10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90799" y="1172528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131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Introducing MongoDB: The NoSQL Powerhouse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4490799" y="3068122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4664154" y="3109793"/>
            <a:ext cx="153114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79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5212913" y="3144441"/>
            <a:ext cx="344162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Document-Oriented Model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5212913" y="3624858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MongoDB stores data in flexible, JSON-like documents, allowing for dynamic and schema-less structures.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255085" y="3068122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404985" y="3109793"/>
            <a:ext cx="20002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79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9"/>
          <p:cNvSpPr/>
          <p:nvPr/>
        </p:nvSpPr>
        <p:spPr>
          <a:xfrm>
            <a:off x="9977199" y="3144441"/>
            <a:ext cx="3820001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Scalability and High Availability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9977199" y="3972044"/>
            <a:ext cx="38200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MongoDB is designed to scale horizontally, distributing data across multiple servers for improved performance and resilience.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4490799" y="578941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4635818" y="5831086"/>
            <a:ext cx="20978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79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3"/>
          <p:cNvSpPr/>
          <p:nvPr/>
        </p:nvSpPr>
        <p:spPr>
          <a:xfrm>
            <a:off x="5212913" y="586573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Flexible Querying</a:t>
            </a:r>
            <a:endParaRPr lang="en-US" sz="2187" dirty="0"/>
          </a:p>
        </p:txBody>
      </p:sp>
      <p:sp>
        <p:nvSpPr>
          <p:cNvPr id="17" name="Text 14"/>
          <p:cNvSpPr/>
          <p:nvPr/>
        </p:nvSpPr>
        <p:spPr>
          <a:xfrm>
            <a:off x="5212913" y="6346150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MongoDB's query language supports rich, dynamic queries, including text search, geospatial queries, and aggregations.</a:t>
            </a:r>
            <a:endParaRPr lang="en-US" sz="1750" dirty="0"/>
          </a:p>
        </p:txBody>
      </p:sp>
      <p:pic>
        <p:nvPicPr>
          <p:cNvPr id="18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2047280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131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SQL Server: The Stalwart of Relational Databases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3991451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Tabular Data Model</a:t>
            </a:r>
            <a:endParaRPr lang="en-US" sz="2187" dirty="0"/>
          </a:p>
        </p:txBody>
      </p:sp>
      <p:sp>
        <p:nvSpPr>
          <p:cNvPr id="6" name="Text 4"/>
          <p:cNvSpPr/>
          <p:nvPr/>
        </p:nvSpPr>
        <p:spPr>
          <a:xfrm>
            <a:off x="2037993" y="4560808"/>
            <a:ext cx="315634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SQL Server stores data in a traditional, tabular format, with defined schemas and strict data types.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743932" y="3991451"/>
            <a:ext cx="3043476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Transactional Reliability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5743932" y="4560808"/>
            <a:ext cx="315634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SQL Server offers robust transaction support, ensuring data integrity and consistency across complex operations.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449872" y="3991451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Mature Ecosystem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9449872" y="4560808"/>
            <a:ext cx="315634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SQL Server benefits from a rich ecosystem of tools, development frameworks, and a large community of experts.</a:t>
            </a:r>
            <a:endParaRPr lang="en-US" sz="1750" dirty="0"/>
          </a:p>
        </p:txBody>
      </p:sp>
      <p:pic>
        <p:nvPicPr>
          <p:cNvPr id="11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83894" y="607576"/>
            <a:ext cx="9320213" cy="137707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22"/>
              </a:lnSpc>
              <a:buNone/>
            </a:pPr>
            <a:r>
              <a:rPr lang="en-US" sz="4338" b="1" spc="-130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 Models: Document-Oriented vs. Tabular</a:t>
            </a:r>
            <a:endParaRPr lang="en-US" sz="4338" dirty="0"/>
          </a:p>
        </p:txBody>
      </p:sp>
      <p:sp>
        <p:nvSpPr>
          <p:cNvPr id="6" name="Shape 3"/>
          <p:cNvSpPr/>
          <p:nvPr/>
        </p:nvSpPr>
        <p:spPr>
          <a:xfrm>
            <a:off x="4792385" y="2315170"/>
            <a:ext cx="44053" cy="5306854"/>
          </a:xfrm>
          <a:prstGeom prst="roundRect">
            <a:avLst>
              <a:gd name="adj" fmla="val 225099"/>
            </a:avLst>
          </a:prstGeom>
          <a:solidFill>
            <a:srgbClr val="C0C1D7"/>
          </a:solidFill>
          <a:ln/>
        </p:spPr>
      </p:sp>
      <p:sp>
        <p:nvSpPr>
          <p:cNvPr id="7" name="Shape 4"/>
          <p:cNvSpPr/>
          <p:nvPr/>
        </p:nvSpPr>
        <p:spPr>
          <a:xfrm>
            <a:off x="5062299" y="2713077"/>
            <a:ext cx="771168" cy="44053"/>
          </a:xfrm>
          <a:prstGeom prst="roundRect">
            <a:avLst>
              <a:gd name="adj" fmla="val 225099"/>
            </a:avLst>
          </a:prstGeom>
          <a:solidFill>
            <a:srgbClr val="C0C1D7"/>
          </a:solidFill>
          <a:ln/>
        </p:spPr>
      </p:sp>
      <p:sp>
        <p:nvSpPr>
          <p:cNvPr id="8" name="Shape 5"/>
          <p:cNvSpPr/>
          <p:nvPr/>
        </p:nvSpPr>
        <p:spPr>
          <a:xfrm>
            <a:off x="4566523" y="2487335"/>
            <a:ext cx="495776" cy="495776"/>
          </a:xfrm>
          <a:prstGeom prst="roundRect">
            <a:avLst>
              <a:gd name="adj" fmla="val 20002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738449" y="2528649"/>
            <a:ext cx="151805" cy="4131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53"/>
              </a:lnSpc>
              <a:buNone/>
            </a:pPr>
            <a:r>
              <a:rPr lang="en-US" sz="2603" b="1" spc="-78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</a:t>
            </a:r>
            <a:endParaRPr lang="en-US" sz="2603" dirty="0"/>
          </a:p>
        </p:txBody>
      </p:sp>
      <p:sp>
        <p:nvSpPr>
          <p:cNvPr id="10" name="Text 7"/>
          <p:cNvSpPr/>
          <p:nvPr/>
        </p:nvSpPr>
        <p:spPr>
          <a:xfrm>
            <a:off x="6026348" y="2535436"/>
            <a:ext cx="2754511" cy="3443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11"/>
              </a:lnSpc>
              <a:buNone/>
            </a:pPr>
            <a:r>
              <a:rPr lang="en-US" sz="2169" b="1" spc="-6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Document-Oriented</a:t>
            </a:r>
            <a:endParaRPr lang="en-US" sz="2169" dirty="0"/>
          </a:p>
        </p:txBody>
      </p:sp>
      <p:sp>
        <p:nvSpPr>
          <p:cNvPr id="11" name="Text 8"/>
          <p:cNvSpPr/>
          <p:nvPr/>
        </p:nvSpPr>
        <p:spPr>
          <a:xfrm>
            <a:off x="6026348" y="3011924"/>
            <a:ext cx="7777758" cy="7050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76"/>
              </a:lnSpc>
              <a:buNone/>
            </a:pPr>
            <a:r>
              <a:rPr lang="en-US" sz="1735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MongoDB's flexible, schema-less documents allow for dynamic, hierarchical data structures that can evolve over time.</a:t>
            </a:r>
            <a:endParaRPr lang="en-US" sz="1735" dirty="0"/>
          </a:p>
        </p:txBody>
      </p:sp>
      <p:sp>
        <p:nvSpPr>
          <p:cNvPr id="12" name="Shape 9"/>
          <p:cNvSpPr/>
          <p:nvPr/>
        </p:nvSpPr>
        <p:spPr>
          <a:xfrm>
            <a:off x="5062299" y="4555450"/>
            <a:ext cx="771168" cy="44053"/>
          </a:xfrm>
          <a:prstGeom prst="roundRect">
            <a:avLst>
              <a:gd name="adj" fmla="val 225099"/>
            </a:avLst>
          </a:prstGeom>
          <a:solidFill>
            <a:srgbClr val="C0C1D7"/>
          </a:solidFill>
          <a:ln/>
        </p:spPr>
      </p:sp>
      <p:sp>
        <p:nvSpPr>
          <p:cNvPr id="13" name="Shape 10"/>
          <p:cNvSpPr/>
          <p:nvPr/>
        </p:nvSpPr>
        <p:spPr>
          <a:xfrm>
            <a:off x="4566523" y="4329708"/>
            <a:ext cx="495776" cy="495776"/>
          </a:xfrm>
          <a:prstGeom prst="roundRect">
            <a:avLst>
              <a:gd name="adj" fmla="val 20002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4715232" y="4371023"/>
            <a:ext cx="198239" cy="4131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53"/>
              </a:lnSpc>
              <a:buNone/>
            </a:pPr>
            <a:r>
              <a:rPr lang="en-US" sz="2603" b="1" spc="-78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2603" dirty="0"/>
          </a:p>
        </p:txBody>
      </p:sp>
      <p:sp>
        <p:nvSpPr>
          <p:cNvPr id="15" name="Text 12"/>
          <p:cNvSpPr/>
          <p:nvPr/>
        </p:nvSpPr>
        <p:spPr>
          <a:xfrm>
            <a:off x="6026348" y="4377809"/>
            <a:ext cx="2754511" cy="3443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11"/>
              </a:lnSpc>
              <a:buNone/>
            </a:pPr>
            <a:r>
              <a:rPr lang="en-US" sz="2169" b="1" spc="-6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Tabular</a:t>
            </a:r>
            <a:endParaRPr lang="en-US" sz="2169" dirty="0"/>
          </a:p>
        </p:txBody>
      </p:sp>
      <p:sp>
        <p:nvSpPr>
          <p:cNvPr id="16" name="Text 13"/>
          <p:cNvSpPr/>
          <p:nvPr/>
        </p:nvSpPr>
        <p:spPr>
          <a:xfrm>
            <a:off x="6026348" y="4854297"/>
            <a:ext cx="7777758" cy="7050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76"/>
              </a:lnSpc>
              <a:buNone/>
            </a:pPr>
            <a:r>
              <a:rPr lang="en-US" sz="1735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SQL Server's relational, tabular model enforces a strict schema with predefined data types and relationships.</a:t>
            </a:r>
            <a:endParaRPr lang="en-US" sz="1735" dirty="0"/>
          </a:p>
        </p:txBody>
      </p:sp>
      <p:sp>
        <p:nvSpPr>
          <p:cNvPr id="17" name="Shape 14"/>
          <p:cNvSpPr/>
          <p:nvPr/>
        </p:nvSpPr>
        <p:spPr>
          <a:xfrm>
            <a:off x="5062299" y="6397823"/>
            <a:ext cx="771168" cy="44053"/>
          </a:xfrm>
          <a:prstGeom prst="roundRect">
            <a:avLst>
              <a:gd name="adj" fmla="val 225099"/>
            </a:avLst>
          </a:prstGeom>
          <a:solidFill>
            <a:srgbClr val="C0C1D7"/>
          </a:solidFill>
          <a:ln/>
        </p:spPr>
      </p:sp>
      <p:sp>
        <p:nvSpPr>
          <p:cNvPr id="18" name="Shape 15"/>
          <p:cNvSpPr/>
          <p:nvPr/>
        </p:nvSpPr>
        <p:spPr>
          <a:xfrm>
            <a:off x="4566523" y="6172081"/>
            <a:ext cx="495776" cy="495776"/>
          </a:xfrm>
          <a:prstGeom prst="roundRect">
            <a:avLst>
              <a:gd name="adj" fmla="val 20002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4710351" y="6213396"/>
            <a:ext cx="208002" cy="4131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53"/>
              </a:lnSpc>
              <a:buNone/>
            </a:pPr>
            <a:r>
              <a:rPr lang="en-US" sz="2603" b="1" spc="-78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</a:t>
            </a:r>
            <a:endParaRPr lang="en-US" sz="2603" dirty="0"/>
          </a:p>
        </p:txBody>
      </p:sp>
      <p:sp>
        <p:nvSpPr>
          <p:cNvPr id="20" name="Text 17"/>
          <p:cNvSpPr/>
          <p:nvPr/>
        </p:nvSpPr>
        <p:spPr>
          <a:xfrm>
            <a:off x="6026348" y="6220182"/>
            <a:ext cx="2754511" cy="3443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11"/>
              </a:lnSpc>
              <a:buNone/>
            </a:pPr>
            <a:r>
              <a:rPr lang="en-US" sz="2169" b="1" spc="-6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Tradeoffs</a:t>
            </a:r>
            <a:endParaRPr lang="en-US" sz="2169" dirty="0"/>
          </a:p>
        </p:txBody>
      </p:sp>
      <p:sp>
        <p:nvSpPr>
          <p:cNvPr id="21" name="Text 18"/>
          <p:cNvSpPr/>
          <p:nvPr/>
        </p:nvSpPr>
        <p:spPr>
          <a:xfrm>
            <a:off x="6026348" y="6696670"/>
            <a:ext cx="7777758" cy="7050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76"/>
              </a:lnSpc>
              <a:buNone/>
            </a:pPr>
            <a:r>
              <a:rPr lang="en-US" sz="1735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choice between document-oriented and tabular data models depends on the specific requirements of the application.</a:t>
            </a:r>
            <a:endParaRPr lang="en-US" sz="1735" dirty="0"/>
          </a:p>
        </p:txBody>
      </p:sp>
      <p:pic>
        <p:nvPicPr>
          <p:cNvPr id="22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61747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341840" y="3194804"/>
            <a:ext cx="8425339" cy="6543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153"/>
              </a:lnSpc>
              <a:buNone/>
            </a:pPr>
            <a:r>
              <a:rPr lang="en-US" sz="4122" b="1" spc="-124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Querying and Indexing Capabilities</a:t>
            </a:r>
            <a:endParaRPr lang="en-US" sz="4122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1840" y="4163258"/>
            <a:ext cx="3315533" cy="83760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551152" y="5314950"/>
            <a:ext cx="2617470" cy="32706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76"/>
              </a:lnSpc>
              <a:buNone/>
            </a:pPr>
            <a:r>
              <a:rPr lang="en-US" sz="2061" b="1" spc="-6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MongoDB Querying</a:t>
            </a:r>
            <a:endParaRPr lang="en-US" sz="2061" dirty="0"/>
          </a:p>
        </p:txBody>
      </p:sp>
      <p:sp>
        <p:nvSpPr>
          <p:cNvPr id="8" name="Text 4"/>
          <p:cNvSpPr/>
          <p:nvPr/>
        </p:nvSpPr>
        <p:spPr>
          <a:xfrm>
            <a:off x="2551152" y="5767626"/>
            <a:ext cx="2896910" cy="16752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38"/>
              </a:lnSpc>
              <a:buNone/>
            </a:pPr>
            <a:r>
              <a:rPr lang="en-US" sz="1649" spc="-33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MongoDB's query language supports rich, dynamic queries, including text search, geospatial queries, and aggregations.</a:t>
            </a:r>
            <a:endParaRPr lang="en-US" sz="1649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7374" y="4163258"/>
            <a:ext cx="3315533" cy="837605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866686" y="5314950"/>
            <a:ext cx="2617470" cy="32706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76"/>
              </a:lnSpc>
              <a:buNone/>
            </a:pPr>
            <a:r>
              <a:rPr lang="en-US" sz="2061" b="1" spc="-6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SQL Server Querying</a:t>
            </a:r>
            <a:endParaRPr lang="en-US" sz="2061" dirty="0"/>
          </a:p>
        </p:txBody>
      </p:sp>
      <p:sp>
        <p:nvSpPr>
          <p:cNvPr id="11" name="Text 6"/>
          <p:cNvSpPr/>
          <p:nvPr/>
        </p:nvSpPr>
        <p:spPr>
          <a:xfrm>
            <a:off x="5866686" y="5767626"/>
            <a:ext cx="2896910" cy="16752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38"/>
              </a:lnSpc>
              <a:buNone/>
            </a:pPr>
            <a:r>
              <a:rPr lang="en-US" sz="1649" spc="-33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SQL Server's Transact-SQL language provides a robust and mature set of querying capabilities, including complex joins and subqueries.</a:t>
            </a:r>
            <a:endParaRPr lang="en-US" sz="1649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72907" y="4163258"/>
            <a:ext cx="3315533" cy="837605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9182219" y="5314950"/>
            <a:ext cx="2617470" cy="32706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76"/>
              </a:lnSpc>
              <a:buNone/>
            </a:pPr>
            <a:r>
              <a:rPr lang="en-US" sz="2061" b="1" spc="-62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Indexing</a:t>
            </a:r>
            <a:endParaRPr lang="en-US" sz="2061" dirty="0"/>
          </a:p>
        </p:txBody>
      </p:sp>
      <p:sp>
        <p:nvSpPr>
          <p:cNvPr id="14" name="Text 8"/>
          <p:cNvSpPr/>
          <p:nvPr/>
        </p:nvSpPr>
        <p:spPr>
          <a:xfrm>
            <a:off x="9182219" y="5767626"/>
            <a:ext cx="2896910" cy="16752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38"/>
              </a:lnSpc>
              <a:buNone/>
            </a:pPr>
            <a:r>
              <a:rPr lang="en-US" sz="1649" spc="-33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Both databases offer advanced indexing features to optimize query performance, but with different approaches and trade-offs.</a:t>
            </a:r>
            <a:endParaRPr lang="en-US" sz="1649" dirty="0"/>
          </a:p>
        </p:txBody>
      </p:sp>
      <p:pic>
        <p:nvPicPr>
          <p:cNvPr id="15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2039064"/>
            <a:ext cx="7942421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131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Scalability and High Availability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328886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MongoDB Scalability</a:t>
            </a:r>
            <a:endParaRPr lang="en-US" sz="2187" dirty="0"/>
          </a:p>
        </p:txBody>
      </p:sp>
      <p:sp>
        <p:nvSpPr>
          <p:cNvPr id="6" name="Text 4"/>
          <p:cNvSpPr/>
          <p:nvPr/>
        </p:nvSpPr>
        <p:spPr>
          <a:xfrm>
            <a:off x="2037993" y="3858220"/>
            <a:ext cx="315634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MongoDB is designed to scale horizontally, distributing data and processing across multiple servers for improved performance and resilience.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743932" y="3288863"/>
            <a:ext cx="282142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SQL Server Scalability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5743932" y="3858220"/>
            <a:ext cx="315634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SQL Server can scale vertically by adding more powerful hardware, as well as through techniques like sharding and replication.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449872" y="328886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High Availability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9449872" y="3858220"/>
            <a:ext cx="3156347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Both databases offer robust high availability features, but with different approaches and trade-offs in terms of consistency and partition tolerance.</a:t>
            </a:r>
            <a:endParaRPr lang="en-US" sz="1750" dirty="0"/>
          </a:p>
        </p:txBody>
      </p:sp>
      <p:pic>
        <p:nvPicPr>
          <p:cNvPr id="11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2083475"/>
            <a:ext cx="969418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131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Consistency and Transaction Support</a:t>
            </a:r>
            <a:endParaRPr lang="en-US" sz="4374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37993" y="3222188"/>
            <a:ext cx="444341" cy="44434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3888700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Transactions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4369118"/>
            <a:ext cx="3295888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SQL Server provides full ACID transaction support, while MongoDB's multi-document transactions are more limited in scope.</a:t>
            </a:r>
            <a:endParaRPr lang="en-US" sz="17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7137" y="3222188"/>
            <a:ext cx="444341" cy="444341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667137" y="3888700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Consistency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5667137" y="4369118"/>
            <a:ext cx="329600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MongoDB's flexible consistency model allows for various trade-offs between consistency, availability, and partition tolerance.</a:t>
            </a:r>
            <a:endParaRPr lang="en-US" sz="175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96400" y="3222188"/>
            <a:ext cx="444341" cy="444341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296400" y="3888700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Reliability</a:t>
            </a:r>
            <a:endParaRPr lang="en-US" sz="2187" dirty="0"/>
          </a:p>
        </p:txBody>
      </p:sp>
      <p:sp>
        <p:nvSpPr>
          <p:cNvPr id="13" name="Text 8"/>
          <p:cNvSpPr/>
          <p:nvPr/>
        </p:nvSpPr>
        <p:spPr>
          <a:xfrm>
            <a:off x="9296400" y="4369118"/>
            <a:ext cx="329600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SQL Server's mature and battle-tested architecture offers greater reliability and data integrity for mission-critical applications.</a:t>
            </a:r>
            <a:endParaRPr lang="en-US" sz="1750" dirty="0"/>
          </a:p>
        </p:txBody>
      </p:sp>
      <p:pic>
        <p:nvPicPr>
          <p:cNvPr id="14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1305997"/>
            <a:ext cx="7456884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131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Choosing the Right Database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833199" y="2333625"/>
            <a:ext cx="4542115" cy="2717006"/>
          </a:xfrm>
          <a:prstGeom prst="roundRect">
            <a:avLst>
              <a:gd name="adj" fmla="val 368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62990" y="256341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Key Considerations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1062990" y="3043833"/>
            <a:ext cx="4082534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When choosing between SQL and NoSQL, consider factors like data model, querying needs, scalability requirements, and consistency/transaction needs.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597485" y="2333625"/>
            <a:ext cx="4542115" cy="2717006"/>
          </a:xfrm>
          <a:prstGeom prst="roundRect">
            <a:avLst>
              <a:gd name="adj" fmla="val 368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5827276" y="256341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Hybrid Approaches</a:t>
            </a:r>
            <a:endParaRPr lang="en-US" sz="2187" dirty="0"/>
          </a:p>
        </p:txBody>
      </p:sp>
      <p:sp>
        <p:nvSpPr>
          <p:cNvPr id="11" name="Text 8"/>
          <p:cNvSpPr/>
          <p:nvPr/>
        </p:nvSpPr>
        <p:spPr>
          <a:xfrm>
            <a:off x="5827276" y="3043833"/>
            <a:ext cx="4082534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Many organizations are adopting a "polyglot persistence" approach, using both SQL and NoSQL databases to leverage the strengths of each.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833199" y="5272802"/>
            <a:ext cx="9306401" cy="1650802"/>
          </a:xfrm>
          <a:prstGeom prst="roundRect">
            <a:avLst>
              <a:gd name="adj" fmla="val 6057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1062990" y="5502593"/>
            <a:ext cx="28942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Continuous Evaluation</a:t>
            </a:r>
            <a:endParaRPr lang="en-US" sz="2187" dirty="0"/>
          </a:p>
        </p:txBody>
      </p:sp>
      <p:sp>
        <p:nvSpPr>
          <p:cNvPr id="14" name="Text 11"/>
          <p:cNvSpPr/>
          <p:nvPr/>
        </p:nvSpPr>
        <p:spPr>
          <a:xfrm>
            <a:off x="1062990" y="5983010"/>
            <a:ext cx="884682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As technology evolves, it's important to continuously re-evaluate the database needs of your application and be open to adopting new solutions.</a:t>
            </a:r>
            <a:endParaRPr lang="en-US" sz="1750" dirty="0"/>
          </a:p>
        </p:txBody>
      </p:sp>
      <p:pic>
        <p:nvPicPr>
          <p:cNvPr id="15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2024-04-17T19:34:42Z</dcterms:created>
  <dcterms:modified xsi:type="dcterms:W3CDTF">2024-04-17T19:34:42Z</dcterms:modified>
</cp:coreProperties>
</file>